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74" r:id="rId12"/>
    <p:sldId id="268" r:id="rId13"/>
    <p:sldId id="277" r:id="rId14"/>
    <p:sldId id="269" r:id="rId15"/>
    <p:sldId id="276" r:id="rId16"/>
    <p:sldId id="270" r:id="rId17"/>
    <p:sldId id="278" r:id="rId18"/>
    <p:sldId id="271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5"/>
    <p:restoredTop sz="88793"/>
  </p:normalViewPr>
  <p:slideViewPr>
    <p:cSldViewPr snapToGrid="0" snapToObjects="1">
      <p:cViewPr>
        <p:scale>
          <a:sx n="80" d="100"/>
          <a:sy n="80" d="100"/>
        </p:scale>
        <p:origin x="10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AD9F3-0F59-3344-B59F-DE61371B027A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DBA7D-9722-9E43-8C90-8399CE8B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27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MSS10" charset="0"/>
              </a:rPr>
              <a:t>(</a:t>
            </a:r>
            <a:r>
              <a:rPr lang="en-US" sz="1200" dirty="0" smtClean="0">
                <a:effectLst/>
                <a:latin typeface="CMSSI10" charset="0"/>
              </a:rPr>
              <a:t>h</a:t>
            </a:r>
            <a:r>
              <a:rPr lang="en-US" sz="1200" dirty="0" smtClean="0">
                <a:effectLst/>
                <a:latin typeface="CMSS10" charset="0"/>
              </a:rPr>
              <a:t>: depth of the tree) h&lt;=15</a:t>
            </a:r>
            <a:endParaRPr lang="en-US" sz="120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92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200" dirty="0" smtClean="0"/>
              <a:t>Commonly used ensemble methods include: Bagging, Boosting and Stacking. 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200" dirty="0" smtClean="0"/>
              <a:t>We’ll talk about Bagging and Boosting.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new data sets can have a fraction of the columns as well as rows, which are generally hyper-parameters in a bagging model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Taking row and column fractions less than 1 helps in making robust models, less prone to overfitting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predictions of all the classifiers are combined using a mean, median or mode value depending on the problem at hand.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 is one of them and we’ll discuss it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3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large number of relatively uncorrelated models (trees) operating as a committee will outperform any of the individual constituent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2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AdaBoost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(Ada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ptive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ing) </a:t>
            </a:r>
            <a:r>
              <a:rPr lang="en-US" dirty="0" smtClean="0"/>
              <a:t> the first successful boosting algorithm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7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Formulate </a:t>
            </a:r>
            <a:r>
              <a:rPr lang="en-US" dirty="0" err="1" smtClean="0"/>
              <a:t>Adaboost</a:t>
            </a:r>
            <a:r>
              <a:rPr lang="en-US" dirty="0" smtClean="0"/>
              <a:t> as gradient descent with a special loss function[</a:t>
            </a:r>
            <a:r>
              <a:rPr lang="en-US" dirty="0" err="1" smtClean="0"/>
              <a:t>Breiman</a:t>
            </a:r>
            <a:r>
              <a:rPr lang="en-US" dirty="0" smtClean="0"/>
              <a:t> et al., 1998, </a:t>
            </a:r>
            <a:r>
              <a:rPr lang="en-US" dirty="0" err="1" smtClean="0"/>
              <a:t>Breiman</a:t>
            </a:r>
            <a:r>
              <a:rPr lang="en-US" dirty="0" smtClean="0"/>
              <a:t>, 1999]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Generalize </a:t>
            </a:r>
            <a:r>
              <a:rPr lang="en-US" dirty="0" err="1" smtClean="0"/>
              <a:t>Adaboost</a:t>
            </a:r>
            <a:r>
              <a:rPr lang="en-US" dirty="0" smtClean="0"/>
              <a:t> to Gradient Boosting in order to handle a variety of loss functions [Friedman et al., 2000, Friedman, 2001]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loss function used depends on the type of problem being solved.</a:t>
            </a:r>
          </a:p>
          <a:p>
            <a:pPr fontAlgn="base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trees are used as the weak learner in gradient boosting.</a:t>
            </a:r>
          </a:p>
          <a:p>
            <a:pPr fontAlgn="base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Trees are added one at a time, and existing trees in the model are not changed.</a:t>
            </a:r>
          </a:p>
          <a:p>
            <a:pPr fontAlgn="base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gradient descent procedure is used to minimize the loss when adding trees.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7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smtClean="0">
                <a:solidFill>
                  <a:srgbClr val="595858"/>
                </a:solidFill>
                <a:effectLst/>
                <a:latin typeface="roboto" charset="0"/>
              </a:rPr>
              <a:t>Output of training data is the mean response of observation falling in that region.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36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performs only Binary splits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the value of Gini higher the homogeneity.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 (Classification and Regression Tree) uses Gini method to create binary splits.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 on Gender: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Calculate, Gini for sub-node Female = (0.2)*(0.2)+(0.8)*(0.8)=0.68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Gini for sub-node Male = (0.65)*(0.65)+(0.35)*(0.35)=0.55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 weighted Gini for Split Gender = (10/30)*0.68+(20/30)*0.55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0.59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8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95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 for parent node = -(15/30) log2 (15/30) – (15/30) log2 (15/30)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Here 1 shows that it is a impure node.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 for Female node = -(2/10) log2 (2/10) – (8/10) log2 (8/10) = 0.72 and for male node,  -(13/20) log2 (13/20) – (7/20) log2 (7/20)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0.93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Entropy for split Gender = Weighted entropy of sub-nodes = (10/30)*0.72 + (20/30)*0.93 =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0.86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gain from entropy as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 Entropy.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3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the current note, how to find the best split? </a:t>
            </a:r>
          </a:p>
          <a:p>
            <a:r>
              <a:rPr lang="en-US" dirty="0" smtClean="0"/>
              <a:t>For all the features and all the threshold </a:t>
            </a:r>
            <a:endParaRPr lang="en-US" dirty="0" smtClean="0">
              <a:effectLst/>
            </a:endParaRPr>
          </a:p>
          <a:p>
            <a:r>
              <a:rPr lang="en-US" dirty="0" smtClean="0"/>
              <a:t>Compute the information gain after the split Choose the best one (maximal information gain)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0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 is one of the key challenges faced while modeling decision trees. If there is no limit set of a decision tree, it will give you 100% accuracy on training set because in the worse case it will end up making 1 leaf for each observation. 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features to consider for split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of features to consider while searching for a best split. These will be randomly selected.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thumb-rule, square root of the total number of features works great but we should check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30-40% of the total number of features.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values can lead to over-fitting but depends on case to case.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06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Normally, as you increase the complexity of your model, you will see a reduction in prediction error due to lower bias in the model. As you continue to make your model more complex, you end up over-fitting your model and your model will start suffering from high variance.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26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with high bias pays very little attention to the training data and oversimplifies the model.</a:t>
            </a:r>
            <a:endParaRPr lang="en-US" dirty="0" smtClean="0"/>
          </a:p>
          <a:p>
            <a:r>
              <a:rPr lang="en-US" dirty="0" smtClean="0"/>
              <a:t>Model with high variance pays a lot of attention to training data and does not generalize on the data which it hasn’t seen before.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DBA7D-9722-9E43-8C90-8399CE8BBB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6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9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5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6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73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8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EE8D5-4ACF-B349-AA4E-0B045F5490C1}" type="datetimeFigureOut">
              <a:rPr lang="en-US" smtClean="0"/>
              <a:t>7/8/19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1FA09-02FE-AA4F-98E1-BF9E912B8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cikit-learn.org/stable/modules/classes.html#module-sklearn.ensembl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cikit-learn.org/stable/modules/generated/sklearn.ensemble.RandomForestClassifier.html#sklearn.ensemble.RandomForestClassifier.feature_importances_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15" y="3768772"/>
            <a:ext cx="6513576" cy="1325563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latin typeface="Apple Braille" charset="0"/>
                <a:ea typeface="Apple Braille" charset="0"/>
                <a:cs typeface="Apple Braille" charset="0"/>
              </a:rPr>
              <a:t>Rita</a:t>
            </a:r>
            <a:r>
              <a:rPr lang="en-US" sz="2800" smtClean="0">
                <a:latin typeface="Apple Braille" charset="0"/>
                <a:ea typeface="Apple Braille" charset="0"/>
                <a:cs typeface="Apple Braille" charset="0"/>
              </a:rPr>
              <a:t/>
            </a:r>
            <a:br>
              <a:rPr lang="en-US" sz="2800" smtClean="0">
                <a:latin typeface="Apple Braille" charset="0"/>
                <a:ea typeface="Apple Braille" charset="0"/>
                <a:cs typeface="Apple Braille" charset="0"/>
              </a:rPr>
            </a:br>
            <a:r>
              <a:rPr lang="en-US" sz="2800" smtClean="0">
                <a:latin typeface="Apple Braille" charset="0"/>
                <a:ea typeface="Apple Braille" charset="0"/>
                <a:cs typeface="Apple Braille" charset="0"/>
              </a:rPr>
              <a:t>Insight July 11</a:t>
            </a:r>
            <a:r>
              <a:rPr lang="en-US" sz="2800" baseline="30000" smtClean="0">
                <a:latin typeface="Apple Braille" charset="0"/>
                <a:ea typeface="Apple Braille" charset="0"/>
                <a:cs typeface="Apple Braille" charset="0"/>
              </a:rPr>
              <a:t>th</a:t>
            </a:r>
            <a:r>
              <a:rPr lang="en-US" sz="2800" smtClean="0">
                <a:latin typeface="Apple Braille" charset="0"/>
                <a:ea typeface="Apple Braille" charset="0"/>
                <a:cs typeface="Apple Braille" charset="0"/>
              </a:rPr>
              <a:t/>
            </a:r>
            <a:br>
              <a:rPr lang="en-US" sz="2800" smtClean="0">
                <a:latin typeface="Apple Braille" charset="0"/>
                <a:ea typeface="Apple Braille" charset="0"/>
                <a:cs typeface="Apple Braille" charset="0"/>
              </a:rPr>
            </a:br>
            <a:endParaRPr lang="en-US" sz="2800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6008" y="1586325"/>
            <a:ext cx="6513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latin typeface="Apple Braille" charset="0"/>
                <a:ea typeface="Apple Braille" charset="0"/>
                <a:cs typeface="Apple Braille" charset="0"/>
              </a:rPr>
              <a:t>Tree-based Algorithms </a:t>
            </a:r>
            <a:endParaRPr lang="en-US" b="1" dirty="0">
              <a:latin typeface="Apple Braille" charset="0"/>
              <a:ea typeface="Apple Braille" charset="0"/>
              <a:cs typeface="Apple Braill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371" y="493776"/>
            <a:ext cx="5355197" cy="5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13561"/>
            <a:ext cx="10515600" cy="223431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The literary meaning of word ‘ensemble’ is group.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Ensemble methods involve group of predictive models to achieve a better accuracy and model stability.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Ensemble learning is one way to execute this trade off of bias-variance errors.</a:t>
            </a:r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38200" y="519422"/>
            <a:ext cx="7719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2654"/>
                </a:solidFill>
              </a:rPr>
              <a:t>E</a:t>
            </a:r>
            <a:r>
              <a:rPr lang="en-US" sz="3200" b="1" dirty="0" smtClean="0">
                <a:solidFill>
                  <a:srgbClr val="002654"/>
                </a:solidFill>
              </a:rPr>
              <a:t>nsemble </a:t>
            </a:r>
            <a:r>
              <a:rPr lang="en-US" sz="3200" b="1" dirty="0">
                <a:solidFill>
                  <a:srgbClr val="002654"/>
                </a:solidFill>
              </a:rPr>
              <a:t>M</a:t>
            </a:r>
            <a:r>
              <a:rPr lang="en-US" sz="3200" b="1" dirty="0" smtClean="0">
                <a:solidFill>
                  <a:srgbClr val="002654"/>
                </a:solidFill>
              </a:rPr>
              <a:t>ethods in Tree </a:t>
            </a:r>
            <a:r>
              <a:rPr lang="en-US" sz="3200" b="1" dirty="0">
                <a:solidFill>
                  <a:srgbClr val="002654"/>
                </a:solidFill>
              </a:rPr>
              <a:t>B</a:t>
            </a:r>
            <a:r>
              <a:rPr lang="en-US" sz="3200" b="1" dirty="0" smtClean="0">
                <a:solidFill>
                  <a:srgbClr val="002654"/>
                </a:solidFill>
              </a:rPr>
              <a:t>ased Modeling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737" y="3383280"/>
            <a:ext cx="58662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102" y="523875"/>
            <a:ext cx="6706292" cy="6400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3981"/>
            <a:ext cx="10515600" cy="4351338"/>
          </a:xfrm>
        </p:spPr>
        <p:txBody>
          <a:bodyPr/>
          <a:lstStyle/>
          <a:p>
            <a:r>
              <a:rPr lang="en-US" b="1" dirty="0"/>
              <a:t>Bias</a:t>
            </a:r>
            <a:r>
              <a:rPr lang="en-US" dirty="0"/>
              <a:t> is the difference between the average prediction of our model and the correct value which we are trying to predict. </a:t>
            </a:r>
            <a:endParaRPr lang="en-US" dirty="0" smtClean="0"/>
          </a:p>
          <a:p>
            <a:r>
              <a:rPr lang="en-US" b="1" dirty="0"/>
              <a:t>Variance</a:t>
            </a:r>
            <a:r>
              <a:rPr lang="en-US" dirty="0"/>
              <a:t> is the variability of model prediction for a given data point or a value which tells us spread of our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1731" b="29335"/>
          <a:stretch/>
        </p:blipFill>
        <p:spPr>
          <a:xfrm>
            <a:off x="185737" y="3743326"/>
            <a:ext cx="8628248" cy="2414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19422"/>
            <a:ext cx="47765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2654"/>
                </a:solidFill>
              </a:rPr>
              <a:t>T</a:t>
            </a:r>
            <a:r>
              <a:rPr lang="en-US" sz="3200" b="1" dirty="0" smtClean="0">
                <a:solidFill>
                  <a:srgbClr val="002654"/>
                </a:solidFill>
              </a:rPr>
              <a:t>rade </a:t>
            </a:r>
            <a:r>
              <a:rPr lang="en-US" sz="3200" b="1" dirty="0">
                <a:solidFill>
                  <a:srgbClr val="002654"/>
                </a:solidFill>
              </a:rPr>
              <a:t>O</a:t>
            </a:r>
            <a:r>
              <a:rPr lang="en-US" sz="3200" b="1" dirty="0" smtClean="0">
                <a:solidFill>
                  <a:srgbClr val="002654"/>
                </a:solidFill>
              </a:rPr>
              <a:t>ff of Bias-Variance 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213259"/>
            <a:ext cx="5866269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6985"/>
            <a:ext cx="10939272" cy="130162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</a:t>
            </a:r>
            <a:r>
              <a:rPr lang="en-US" sz="2400" dirty="0" smtClean="0"/>
              <a:t>he key to bagging is that trees are repeatedly fit to bootstrapped subsets of the observations.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519422"/>
            <a:ext cx="5538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654"/>
                </a:solidFill>
              </a:rPr>
              <a:t>Bagging/B</a:t>
            </a:r>
            <a:r>
              <a:rPr lang="en-US" sz="3200" dirty="0" smtClean="0">
                <a:solidFill>
                  <a:srgbClr val="002654"/>
                </a:solidFill>
              </a:rPr>
              <a:t>ootstrap</a:t>
            </a:r>
            <a:r>
              <a:rPr lang="en-US" sz="3200" b="1" dirty="0" smtClean="0">
                <a:solidFill>
                  <a:srgbClr val="002654"/>
                </a:solidFill>
              </a:rPr>
              <a:t> Agg</a:t>
            </a:r>
            <a:r>
              <a:rPr lang="en-US" sz="3200" dirty="0" smtClean="0">
                <a:solidFill>
                  <a:srgbClr val="002654"/>
                </a:solidFill>
              </a:rPr>
              <a:t>regation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346" y="1927796"/>
            <a:ext cx="6108700" cy="4584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2843" y="3287583"/>
            <a:ext cx="4343146" cy="18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  <a:buFont typeface="Arial"/>
              <a:buNone/>
            </a:pPr>
            <a:r>
              <a:rPr lang="en-US" sz="2400" dirty="0"/>
              <a:t>Sampling is done with </a:t>
            </a:r>
            <a:r>
              <a:rPr lang="en-US" sz="2400" b="1" dirty="0"/>
              <a:t>replacement </a:t>
            </a:r>
            <a:r>
              <a:rPr lang="en-US" sz="2400" dirty="0"/>
              <a:t>on the original </a:t>
            </a:r>
            <a:r>
              <a:rPr lang="en-US" sz="2400" dirty="0" smtClean="0"/>
              <a:t>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5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84" y="63500"/>
            <a:ext cx="6680200" cy="6794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19422"/>
            <a:ext cx="3048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654"/>
                </a:solidFill>
              </a:rPr>
              <a:t>Random forests 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701" y="2249555"/>
            <a:ext cx="38386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9900"/>
                </a:solidFill>
                <a:effectLst/>
                <a:latin typeface="CMTI10" charset="0"/>
              </a:rPr>
              <a:t>Random forests </a:t>
            </a:r>
            <a:r>
              <a:rPr lang="en-US" sz="2400" dirty="0" smtClean="0">
                <a:effectLst/>
                <a:latin typeface="CMR10" charset="0"/>
              </a:rPr>
              <a:t>provide an improvement over bagged trees by way of a small tweak that </a:t>
            </a:r>
            <a:r>
              <a:rPr lang="en-US" sz="2400" dirty="0" err="1" smtClean="0">
                <a:solidFill>
                  <a:srgbClr val="009900"/>
                </a:solidFill>
                <a:effectLst/>
                <a:latin typeface="CMTI10" charset="0"/>
              </a:rPr>
              <a:t>decorrelates</a:t>
            </a:r>
            <a:r>
              <a:rPr lang="en-US" sz="2400" dirty="0" smtClean="0">
                <a:solidFill>
                  <a:srgbClr val="009900"/>
                </a:solidFill>
                <a:effectLst/>
                <a:latin typeface="CMTI10" charset="0"/>
              </a:rPr>
              <a:t> </a:t>
            </a:r>
            <a:r>
              <a:rPr lang="en-US" sz="2400" dirty="0" smtClean="0">
                <a:effectLst/>
                <a:latin typeface="CMR10" charset="0"/>
              </a:rPr>
              <a:t>the trees.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1647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519422"/>
            <a:ext cx="3048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654"/>
                </a:solidFill>
              </a:rPr>
              <a:t>Random forests </a:t>
            </a:r>
          </a:p>
        </p:txBody>
      </p:sp>
      <p:sp>
        <p:nvSpPr>
          <p:cNvPr id="9" name="Rectangle 8"/>
          <p:cNvSpPr/>
          <p:nvPr/>
        </p:nvSpPr>
        <p:spPr>
          <a:xfrm>
            <a:off x="844868" y="2123427"/>
            <a:ext cx="37687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1D1F22"/>
                </a:solidFill>
              </a:rPr>
              <a:t>n_estimators</a:t>
            </a:r>
            <a:r>
              <a:rPr lang="en-US" b="1" dirty="0" smtClean="0">
                <a:solidFill>
                  <a:srgbClr val="1D1F22"/>
                </a:solidFill>
                <a:latin typeface="Helvetica" charset="0"/>
              </a:rPr>
              <a:t>:</a:t>
            </a:r>
          </a:p>
          <a:p>
            <a:r>
              <a:rPr lang="en-US" b="1" dirty="0" smtClean="0">
                <a:solidFill>
                  <a:srgbClr val="1D1F22"/>
                </a:solidFill>
                <a:latin typeface="Helvetica" charset="0"/>
              </a:rPr>
              <a:t> </a:t>
            </a:r>
            <a:r>
              <a:rPr lang="en-US" sz="2000" dirty="0"/>
              <a:t>The number of trees in the forest.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70676" y="2195247"/>
            <a:ext cx="30205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D1F22"/>
                </a:solidFill>
              </a:rPr>
              <a:t>criterion: </a:t>
            </a:r>
          </a:p>
          <a:p>
            <a:r>
              <a:rPr lang="en-US" sz="2000" dirty="0">
                <a:solidFill>
                  <a:srgbClr val="1D1F22"/>
                </a:solidFill>
              </a:rPr>
              <a:t>default=”</a:t>
            </a:r>
            <a:r>
              <a:rPr lang="en-US" sz="2000" dirty="0" err="1">
                <a:solidFill>
                  <a:srgbClr val="1D1F22"/>
                </a:solidFill>
              </a:rPr>
              <a:t>gini</a:t>
            </a:r>
            <a:r>
              <a:rPr lang="en-US" sz="2000" dirty="0">
                <a:solidFill>
                  <a:srgbClr val="1D1F22"/>
                </a:solidFill>
              </a:rPr>
              <a:t>” for classifier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8200" y="2906816"/>
            <a:ext cx="3583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1D1F22"/>
                </a:solidFill>
              </a:rPr>
              <a:t>max_features</a:t>
            </a:r>
            <a:r>
              <a:rPr lang="en-US" sz="2000" b="1" dirty="0">
                <a:solidFill>
                  <a:srgbClr val="1D1F22"/>
                </a:solidFill>
              </a:rPr>
              <a:t>: </a:t>
            </a:r>
          </a:p>
          <a:p>
            <a:r>
              <a:rPr lang="en-US" sz="2000" dirty="0">
                <a:solidFill>
                  <a:srgbClr val="1D1F22"/>
                </a:solidFill>
              </a:rPr>
              <a:t>default=”auto”, </a:t>
            </a:r>
            <a:r>
              <a:rPr lang="en-US" sz="2000" dirty="0" err="1">
                <a:solidFill>
                  <a:srgbClr val="1D1F22"/>
                </a:solidFill>
              </a:rPr>
              <a:t>sqrt</a:t>
            </a:r>
            <a:r>
              <a:rPr lang="en-US" sz="2000" dirty="0">
                <a:solidFill>
                  <a:srgbClr val="1D1F22"/>
                </a:solidFill>
              </a:rPr>
              <a:t>(</a:t>
            </a:r>
            <a:r>
              <a:rPr lang="en-US" sz="2000" dirty="0" err="1">
                <a:solidFill>
                  <a:srgbClr val="1D1F22"/>
                </a:solidFill>
              </a:rPr>
              <a:t>n_features</a:t>
            </a:r>
            <a:r>
              <a:rPr lang="en-US" sz="2000" dirty="0">
                <a:solidFill>
                  <a:srgbClr val="1D1F22"/>
                </a:solidFill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70676" y="2974664"/>
            <a:ext cx="35763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0" dirty="0" err="1" smtClean="0">
                <a:solidFill>
                  <a:srgbClr val="1D1F22"/>
                </a:solidFill>
                <a:effectLst/>
              </a:rPr>
              <a:t>max_depth</a:t>
            </a:r>
            <a:r>
              <a:rPr lang="en-US" sz="2000" b="1" i="0" dirty="0" smtClean="0">
                <a:solidFill>
                  <a:srgbClr val="1D1F22"/>
                </a:solidFill>
                <a:effectLst/>
              </a:rPr>
              <a:t>: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maximum depth of the tree.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4868" y="3757773"/>
            <a:ext cx="78463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D1F22"/>
                </a:solidFill>
              </a:rPr>
              <a:t>bootstrap :  </a:t>
            </a:r>
          </a:p>
          <a:p>
            <a:r>
              <a:rPr lang="en-US" sz="2000" dirty="0">
                <a:solidFill>
                  <a:srgbClr val="1D1F22"/>
                </a:solidFill>
              </a:rPr>
              <a:t>default=True, Whether bootstrap samples are used when building trees.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44868" y="4622827"/>
            <a:ext cx="9408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1D1F22"/>
                </a:solidFill>
              </a:rPr>
              <a:t>min_samples_split</a:t>
            </a:r>
            <a:r>
              <a:rPr lang="en-US" sz="2000" b="1" dirty="0">
                <a:solidFill>
                  <a:srgbClr val="1D1F22"/>
                </a:solidFill>
                <a:latin typeface="Helvetica" charset="0"/>
              </a:rPr>
              <a:t>: </a:t>
            </a:r>
            <a:r>
              <a:rPr lang="en-US" sz="2000" dirty="0" smtClean="0">
                <a:solidFill>
                  <a:srgbClr val="1D1F22"/>
                </a:solidFill>
              </a:rPr>
              <a:t>The </a:t>
            </a:r>
            <a:r>
              <a:rPr lang="en-US" sz="2000" dirty="0">
                <a:solidFill>
                  <a:srgbClr val="1D1F22"/>
                </a:solidFill>
              </a:rPr>
              <a:t>minimum number of samples required to split an internal node.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0933" y="1429146"/>
            <a:ext cx="485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0" u="none" strike="noStrike" smtClean="0">
                <a:solidFill>
                  <a:srgbClr val="2878A2"/>
                </a:solidFill>
                <a:effectLst/>
                <a:latin typeface="Helvetica" charset="0"/>
                <a:hlinkClick r:id="rId2" tooltip="sklearn.ensemble"/>
              </a:rPr>
              <a:t>sklearn.ensemble</a:t>
            </a:r>
            <a:r>
              <a:rPr lang="en-US" b="1" i="0" smtClean="0">
                <a:solidFill>
                  <a:srgbClr val="1D1F22"/>
                </a:solidFill>
                <a:effectLst/>
                <a:latin typeface="Helvetica" charset="0"/>
              </a:rPr>
              <a:t>.RandomForestClassifier</a:t>
            </a:r>
            <a:endParaRPr lang="en-US" b="1" i="0" dirty="0">
              <a:solidFill>
                <a:srgbClr val="1D1F22"/>
              </a:solidFill>
              <a:effectLst/>
              <a:latin typeface="Helvetica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4868" y="5320299"/>
            <a:ext cx="8597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1D1F22"/>
                </a:solidFill>
              </a:rPr>
              <a:t>min_samples_leaf</a:t>
            </a:r>
            <a:r>
              <a:rPr lang="en-US" sz="2000" b="1" dirty="0">
                <a:solidFill>
                  <a:srgbClr val="1D1F22"/>
                </a:solidFill>
              </a:rPr>
              <a:t> : </a:t>
            </a:r>
            <a:r>
              <a:rPr lang="en-US" sz="2000" dirty="0">
                <a:solidFill>
                  <a:srgbClr val="1D1F22"/>
                </a:solidFill>
              </a:rPr>
              <a:t>minimum number of samples required to be at a leaf node.</a:t>
            </a:r>
          </a:p>
        </p:txBody>
      </p:sp>
    </p:spTree>
    <p:extLst>
      <p:ext uri="{BB962C8B-B14F-4D97-AF65-F5344CB8AC3E}">
        <p14:creationId xmlns:p14="http://schemas.microsoft.com/office/powerpoint/2010/main" val="28951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5801"/>
            <a:ext cx="10515600" cy="1774825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training a tree we can compute how much each feature contributes to decreasing the weighted </a:t>
            </a:r>
            <a:r>
              <a:rPr lang="en-US" dirty="0" smtClean="0"/>
              <a:t>impurity/</a:t>
            </a:r>
            <a:r>
              <a:rPr lang="en-US" dirty="0"/>
              <a:t>variance</a:t>
            </a:r>
            <a:r>
              <a:rPr lang="en-US" dirty="0" smtClean="0"/>
              <a:t>.</a:t>
            </a:r>
          </a:p>
          <a:p>
            <a:r>
              <a:rPr lang="en-US" dirty="0"/>
              <a:t>A</a:t>
            </a:r>
            <a:r>
              <a:rPr lang="en-US" dirty="0" smtClean="0"/>
              <a:t>veraging </a:t>
            </a:r>
            <a:r>
              <a:rPr lang="en-US" dirty="0"/>
              <a:t>the decrease </a:t>
            </a:r>
            <a:r>
              <a:rPr lang="en-US" dirty="0" smtClean="0"/>
              <a:t>over trees</a:t>
            </a:r>
            <a:r>
              <a:rPr lang="en-US" dirty="0"/>
              <a:t> </a:t>
            </a:r>
            <a:r>
              <a:rPr lang="en-US" dirty="0" smtClean="0"/>
              <a:t>= The power of the feature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19422"/>
            <a:ext cx="36374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654"/>
                </a:solidFill>
              </a:rPr>
              <a:t>Feature Importance 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6190" y="4021846"/>
            <a:ext cx="8659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>
                <a:solidFill>
                  <a:srgbClr val="055781"/>
                </a:solidFill>
                <a:effectLst/>
                <a:hlinkClick r:id="rId2" tooltip="sklearn.ensemble.RandomForestClassifier.feature_importances_"/>
              </a:rPr>
              <a:t>feature_importances_</a:t>
            </a:r>
            <a:r>
              <a:rPr lang="en-US" sz="2000" dirty="0" smtClean="0"/>
              <a:t> : </a:t>
            </a:r>
            <a:r>
              <a:rPr lang="en-US" sz="2000" i="1" dirty="0" smtClean="0">
                <a:effectLst/>
              </a:rPr>
              <a:t>array of shape = [</a:t>
            </a:r>
            <a:r>
              <a:rPr lang="en-US" sz="2000" i="1" dirty="0" err="1" smtClean="0">
                <a:effectLst/>
              </a:rPr>
              <a:t>n_features</a:t>
            </a:r>
            <a:r>
              <a:rPr lang="en-US" sz="2000" i="1" dirty="0" smtClean="0">
                <a:effectLst/>
              </a:rPr>
              <a:t>]</a:t>
            </a:r>
          </a:p>
          <a:p>
            <a:r>
              <a:rPr lang="en-US" sz="2000" dirty="0" smtClean="0">
                <a:effectLst/>
              </a:rPr>
              <a:t>Return the feature </a:t>
            </a:r>
            <a:r>
              <a:rPr lang="en-US" sz="2000" dirty="0" err="1" smtClean="0">
                <a:effectLst/>
              </a:rPr>
              <a:t>importances</a:t>
            </a:r>
            <a:r>
              <a:rPr lang="en-US" sz="2000" dirty="0" smtClean="0">
                <a:effectLst/>
              </a:rPr>
              <a:t> (the higher, the more important the feature).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61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1925"/>
            <a:ext cx="10515600" cy="499745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term ‘Boosting’ refers to a family of algorithms which converts weak learner to strong learners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i="1" u="sng" dirty="0"/>
              <a:t>Step 1:</a:t>
            </a:r>
            <a:r>
              <a:rPr lang="en-US" dirty="0"/>
              <a:t>  The base learner takes all the </a:t>
            </a:r>
            <a:r>
              <a:rPr lang="en-US" dirty="0" smtClean="0"/>
              <a:t>observations </a:t>
            </a:r>
            <a:r>
              <a:rPr lang="en-US" dirty="0" smtClean="0"/>
              <a:t>and </a:t>
            </a:r>
            <a:r>
              <a:rPr lang="en-US" dirty="0"/>
              <a:t>assign equal weight or attention to each observation.</a:t>
            </a:r>
          </a:p>
          <a:p>
            <a:pPr>
              <a:lnSpc>
                <a:spcPct val="120000"/>
              </a:lnSpc>
            </a:pPr>
            <a:r>
              <a:rPr lang="en-US" i="1" u="sng" dirty="0"/>
              <a:t>Step 2:</a:t>
            </a:r>
            <a:r>
              <a:rPr lang="en-US" dirty="0"/>
              <a:t> If there is any prediction error caused by first base learning algorithm, then we pay higher attention to observations having prediction error. Then, we apply the next base learning algorithm.</a:t>
            </a:r>
          </a:p>
          <a:p>
            <a:pPr>
              <a:lnSpc>
                <a:spcPct val="120000"/>
              </a:lnSpc>
            </a:pPr>
            <a:r>
              <a:rPr lang="en-US" i="1" u="sng" dirty="0"/>
              <a:t>Step 3:</a:t>
            </a:r>
            <a:r>
              <a:rPr lang="en-US" dirty="0"/>
              <a:t> Iterate Step 2 till the limit of base learning algorithm is reached or higher accuracy is </a:t>
            </a:r>
            <a:r>
              <a:rPr lang="en-US" dirty="0" smtClean="0"/>
              <a:t>achieved.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Trees </a:t>
            </a:r>
            <a:r>
              <a:rPr lang="en-US" dirty="0"/>
              <a:t>are grown sequentially: each tree is grown using information from previously grown trees.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519422"/>
            <a:ext cx="1860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654"/>
                </a:solidFill>
              </a:rPr>
              <a:t>Boosting 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1104197"/>
            <a:ext cx="5930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2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479550"/>
            <a:ext cx="10160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0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100" y="1377950"/>
            <a:ext cx="228600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0809"/>
          <a:stretch/>
        </p:blipFill>
        <p:spPr>
          <a:xfrm>
            <a:off x="6324600" y="1314450"/>
            <a:ext cx="2044700" cy="204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0" y="1327150"/>
            <a:ext cx="2108200" cy="196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1282700"/>
            <a:ext cx="2171700" cy="2108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1500" y="3357602"/>
            <a:ext cx="2273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Assigned equal weights to each data point and applied a decision stump to classify them as + (plus) or – (minus).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519422"/>
            <a:ext cx="55083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654"/>
                </a:solidFill>
              </a:rPr>
              <a:t>Boosting Algorithm: </a:t>
            </a:r>
            <a:r>
              <a:rPr lang="en-US" sz="3200" b="1" dirty="0" err="1" smtClean="0">
                <a:solidFill>
                  <a:srgbClr val="002654"/>
                </a:solidFill>
              </a:rPr>
              <a:t>AdaBoost</a:t>
            </a:r>
            <a:r>
              <a:rPr lang="en-US" sz="3200" b="1" dirty="0" smtClean="0">
                <a:solidFill>
                  <a:srgbClr val="002654"/>
                </a:solidFill>
              </a:rPr>
              <a:t> 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37659" y="207593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+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5780859" y="208863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549459" y="210133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60503" y="3357602"/>
            <a:ext cx="2320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i="0" dirty="0" smtClean="0">
                <a:effectLst/>
              </a:rPr>
              <a:t>he size of three incorrectly predicted + (plus) is bigger. </a:t>
            </a:r>
            <a:r>
              <a:rPr lang="en-US" dirty="0" smtClean="0"/>
              <a:t>Assign</a:t>
            </a:r>
            <a:r>
              <a:rPr lang="en-US" dirty="0"/>
              <a:t> higher weight to </a:t>
            </a:r>
            <a:r>
              <a:rPr lang="en-US" dirty="0" smtClean="0"/>
              <a:t>three </a:t>
            </a:r>
            <a:r>
              <a:rPr lang="en-US" i="0" dirty="0" smtClean="0">
                <a:effectLst/>
              </a:rPr>
              <a:t>+ (plus) </a:t>
            </a:r>
            <a:r>
              <a:rPr lang="en-US" dirty="0" smtClean="0"/>
              <a:t>and </a:t>
            </a:r>
            <a:r>
              <a:rPr lang="en-US" dirty="0"/>
              <a:t>apply another decision stump.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22898" y="3477069"/>
            <a:ext cx="20265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Again, we will assign higher weight to three – (minus) and apply another decision stump.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718736" y="3477069"/>
            <a:ext cx="2732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Combined three to form a strong prediction having complex rule as compared to individual weak learner. 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22645" y="5409373"/>
            <a:ext cx="84039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n_estimators</a:t>
            </a:r>
            <a:r>
              <a:rPr lang="en-US" sz="2000" b="1" dirty="0"/>
              <a:t>:</a:t>
            </a:r>
            <a:r>
              <a:rPr lang="en-US" sz="2000" dirty="0"/>
              <a:t> It controls the number of weak learners.</a:t>
            </a:r>
          </a:p>
          <a:p>
            <a:r>
              <a:rPr lang="en-US" sz="2000" b="1" dirty="0" err="1"/>
              <a:t>learning_rate</a:t>
            </a:r>
            <a:r>
              <a:rPr lang="en-US" sz="2000" b="1" dirty="0" smtClean="0"/>
              <a:t>: </a:t>
            </a:r>
            <a:r>
              <a:rPr lang="en-US" sz="2000" dirty="0" smtClean="0"/>
              <a:t>Controls </a:t>
            </a:r>
            <a:r>
              <a:rPr lang="en-US" sz="2000" dirty="0"/>
              <a:t>the contribution of weak learners in the final combination. </a:t>
            </a:r>
          </a:p>
          <a:p>
            <a:r>
              <a:rPr lang="en-US" sz="2000" b="1" dirty="0" err="1"/>
              <a:t>base_estimators</a:t>
            </a:r>
            <a:r>
              <a:rPr lang="en-US" sz="2000" b="1" dirty="0"/>
              <a:t>: </a:t>
            </a:r>
            <a:r>
              <a:rPr lang="en-US" sz="2000" dirty="0"/>
              <a:t>It helps to specify different ML algorithm.</a:t>
            </a:r>
          </a:p>
        </p:txBody>
      </p:sp>
    </p:spTree>
    <p:extLst>
      <p:ext uri="{BB962C8B-B14F-4D97-AF65-F5344CB8AC3E}">
        <p14:creationId xmlns:p14="http://schemas.microsoft.com/office/powerpoint/2010/main" val="59919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013"/>
            <a:ext cx="10515600" cy="263207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In </a:t>
            </a:r>
            <a:r>
              <a:rPr lang="en-US" sz="2400" dirty="0" err="1" smtClean="0"/>
              <a:t>Adaboost</a:t>
            </a:r>
            <a:r>
              <a:rPr lang="en-US" sz="2400" dirty="0" smtClean="0"/>
              <a:t>, “shortcomings” are identified by </a:t>
            </a:r>
            <a:r>
              <a:rPr lang="en-US" sz="2400" b="1" dirty="0" smtClean="0"/>
              <a:t>high-weight </a:t>
            </a:r>
            <a:r>
              <a:rPr lang="en-US" sz="2400" dirty="0" smtClean="0"/>
              <a:t>data points.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In Gradient Boosting, “shortcomings” are identified by </a:t>
            </a:r>
            <a:r>
              <a:rPr lang="en-US" sz="2400" b="1" dirty="0" smtClean="0"/>
              <a:t>gradients</a:t>
            </a:r>
            <a:r>
              <a:rPr lang="en-US" sz="2400" dirty="0" smtClean="0"/>
              <a:t>. 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Gradient Boosting = Gradient Descent + Boosting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586859"/>
            <a:ext cx="6932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2654"/>
                </a:solidFill>
              </a:rPr>
              <a:t>Boosting Algorithm: </a:t>
            </a:r>
            <a:r>
              <a:rPr lang="en-US" sz="3200" b="1" dirty="0" smtClean="0">
                <a:solidFill>
                  <a:srgbClr val="002654"/>
                </a:solidFill>
              </a:rPr>
              <a:t>Gradient Boosting </a:t>
            </a:r>
            <a:r>
              <a:rPr lang="en-US" sz="3200" b="1" dirty="0">
                <a:solidFill>
                  <a:srgbClr val="002654"/>
                </a:solidFill>
              </a:rPr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3515279"/>
            <a:ext cx="10525126" cy="334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400" dirty="0"/>
              <a:t>Gradient boosting involves three elements: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/>
              <a:t>A loss function to be optimized</a:t>
            </a:r>
            <a:r>
              <a:rPr lang="en-US" sz="2400" dirty="0" smtClean="0"/>
              <a:t>.    [</a:t>
            </a:r>
            <a:r>
              <a:rPr lang="en-US" sz="2400" b="1" dirty="0" smtClean="0"/>
              <a:t>loss:</a:t>
            </a:r>
            <a:r>
              <a:rPr lang="en-US" sz="2400" b="1" dirty="0"/>
              <a:t> </a:t>
            </a:r>
            <a:r>
              <a:rPr lang="en-US" sz="2400" dirty="0"/>
              <a:t>loss function to be optimized</a:t>
            </a:r>
            <a:r>
              <a:rPr lang="en-US" sz="2400" dirty="0" smtClean="0"/>
              <a:t>.]</a:t>
            </a:r>
            <a:endParaRPr lang="en-US" sz="2400" dirty="0"/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/>
              <a:t>A weak learner to make predictions.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/>
              <a:t>An additive model to add weak learners to minimize the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87709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5825" y="1324921"/>
            <a:ext cx="6096000" cy="14662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effectLst/>
              </a:rPr>
              <a:t>Each node checks one feature x</a:t>
            </a:r>
            <a:r>
              <a:rPr lang="en-US" sz="2800" baseline="-25000" dirty="0" smtClean="0">
                <a:effectLst/>
              </a:rPr>
              <a:t>i</a:t>
            </a:r>
            <a:r>
              <a:rPr lang="en-US" sz="2800" dirty="0" smtClean="0">
                <a:effectLst/>
              </a:rPr>
              <a:t> :</a:t>
            </a:r>
            <a:endParaRPr lang="en-US" sz="2800" baseline="-25000" dirty="0" smtClean="0">
              <a:effectLst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sz="2400" dirty="0" smtClean="0">
                <a:effectLst/>
              </a:rPr>
              <a:t>Go left if </a:t>
            </a:r>
            <a:r>
              <a:rPr lang="en-US" sz="2400" dirty="0" smtClean="0">
                <a:effectLst/>
              </a:rPr>
              <a:t>x</a:t>
            </a:r>
            <a:r>
              <a:rPr lang="en-US" sz="2400" baseline="-25000" dirty="0" smtClean="0">
                <a:effectLst/>
              </a:rPr>
              <a:t>i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smtClean="0">
                <a:effectLst/>
              </a:rPr>
              <a:t>&lt; threshold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sz="2400" dirty="0" smtClean="0">
                <a:effectLst/>
              </a:rPr>
              <a:t>Go right if </a:t>
            </a:r>
            <a:r>
              <a:rPr lang="en-US" sz="2400" dirty="0" smtClean="0">
                <a:effectLst/>
              </a:rPr>
              <a:t>x</a:t>
            </a:r>
            <a:r>
              <a:rPr lang="en-US" sz="2400" baseline="-25000" dirty="0" smtClean="0">
                <a:effectLst/>
              </a:rPr>
              <a:t>i</a:t>
            </a:r>
            <a:r>
              <a:rPr lang="en-US" sz="2400" dirty="0" smtClean="0">
                <a:effectLst/>
              </a:rPr>
              <a:t> ≥ threshold </a:t>
            </a:r>
            <a:endParaRPr lang="en-US" sz="2400" dirty="0"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5825" y="543755"/>
            <a:ext cx="2621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654"/>
                </a:solidFill>
                <a:effectLst/>
              </a:rPr>
              <a:t>Decision Trees</a:t>
            </a:r>
          </a:p>
        </p:txBody>
      </p:sp>
      <p:sp>
        <p:nvSpPr>
          <p:cNvPr id="8" name="Rectangle 7"/>
          <p:cNvSpPr/>
          <p:nvPr/>
        </p:nvSpPr>
        <p:spPr>
          <a:xfrm>
            <a:off x="885825" y="3624224"/>
            <a:ext cx="4837869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effectLst/>
                <a:latin typeface="CMSS10" charset="0"/>
              </a:rPr>
              <a:t>Strength: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2400" dirty="0" smtClean="0">
                <a:effectLst/>
                <a:latin typeface="CMSS10" charset="0"/>
              </a:rPr>
              <a:t>It’s a </a:t>
            </a:r>
            <a:r>
              <a:rPr lang="en-US" sz="2400" dirty="0" smtClean="0">
                <a:solidFill>
                  <a:srgbClr val="0000FF"/>
                </a:solidFill>
                <a:effectLst/>
                <a:latin typeface="CMSS10" charset="0"/>
              </a:rPr>
              <a:t>nonlinear </a:t>
            </a:r>
            <a:r>
              <a:rPr lang="en-US" sz="2400" dirty="0" smtClean="0">
                <a:effectLst/>
                <a:latin typeface="CMSS10" charset="0"/>
              </a:rPr>
              <a:t>classifier </a:t>
            </a:r>
            <a:endParaRPr lang="en-US" sz="2400" dirty="0"/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2400" dirty="0" smtClean="0">
                <a:effectLst/>
                <a:latin typeface="CMSS10" charset="0"/>
              </a:rPr>
              <a:t>Better </a:t>
            </a:r>
            <a:r>
              <a:rPr lang="en-US" sz="2400" dirty="0" smtClean="0">
                <a:solidFill>
                  <a:srgbClr val="0000FF"/>
                </a:solidFill>
                <a:effectLst/>
                <a:latin typeface="CMSS10" charset="0"/>
              </a:rPr>
              <a:t>interpretability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2400" dirty="0" smtClean="0">
                <a:effectLst/>
                <a:latin typeface="CMSS10" charset="0"/>
              </a:rPr>
              <a:t>Can naturally handle </a:t>
            </a:r>
            <a:r>
              <a:rPr lang="en-US" sz="2400" dirty="0" smtClean="0">
                <a:solidFill>
                  <a:srgbClr val="0000FF"/>
                </a:solidFill>
                <a:effectLst/>
                <a:latin typeface="CMSS10" charset="0"/>
              </a:rPr>
              <a:t>categorical </a:t>
            </a:r>
            <a:r>
              <a:rPr lang="en-US" sz="2400" dirty="0" smtClean="0">
                <a:effectLst/>
                <a:latin typeface="CMSS10" charset="0"/>
              </a:rPr>
              <a:t>features </a:t>
            </a:r>
            <a:endParaRPr lang="en-US" sz="2400" dirty="0" smtClean="0"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9847" y="419283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smtClean="0">
                <a:effectLst/>
                <a:latin typeface="CMSS10" charset="0"/>
              </a:rPr>
              <a:t>Computation: 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2400" dirty="0" smtClean="0">
                <a:effectLst/>
                <a:latin typeface="CMSS10" charset="0"/>
              </a:rPr>
              <a:t>Training: </a:t>
            </a:r>
            <a:r>
              <a:rPr lang="en-US" sz="2400" dirty="0" smtClean="0">
                <a:solidFill>
                  <a:srgbClr val="FF0000"/>
                </a:solidFill>
                <a:effectLst/>
                <a:latin typeface="CMSS10" charset="0"/>
              </a:rPr>
              <a:t>slow </a:t>
            </a:r>
            <a:endParaRPr lang="en-US" sz="2400" dirty="0" smtClean="0"/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2400" dirty="0" smtClean="0">
                <a:effectLst/>
                <a:latin typeface="CMSS10" charset="0"/>
              </a:rPr>
              <a:t>Prediction: </a:t>
            </a:r>
            <a:r>
              <a:rPr lang="en-US" sz="2400" dirty="0" smtClean="0">
                <a:solidFill>
                  <a:srgbClr val="0000FF"/>
                </a:solidFill>
                <a:effectLst/>
                <a:latin typeface="CMSS10" charset="0"/>
              </a:rPr>
              <a:t>fast (</a:t>
            </a:r>
            <a:r>
              <a:rPr lang="en-US" sz="2400" dirty="0" smtClean="0">
                <a:effectLst/>
                <a:latin typeface="CMSSI10" charset="0"/>
              </a:rPr>
              <a:t>h </a:t>
            </a:r>
            <a:r>
              <a:rPr lang="en-US" sz="2400" dirty="0" smtClean="0">
                <a:effectLst/>
                <a:latin typeface="CMSS10" charset="0"/>
              </a:rPr>
              <a:t>operations)</a:t>
            </a:r>
            <a:endParaRPr lang="en-US" sz="2400" dirty="0"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847" y="366398"/>
            <a:ext cx="5848905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80571" y="508380"/>
            <a:ext cx="10784114" cy="27664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0" rIns="91440" bIns="17933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2000" b="1" dirty="0" smtClean="0"/>
              <a:t> Root </a:t>
            </a:r>
            <a:r>
              <a:rPr lang="en-US" altLang="en-US" sz="2000" b="1" dirty="0"/>
              <a:t>Node:</a:t>
            </a:r>
            <a:r>
              <a:rPr lang="en-US" altLang="en-US" sz="2000" dirty="0"/>
              <a:t> It represents entire population or sample and this further gets divided into two or more homogeneous sets.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en-US" altLang="en-US" sz="2000" b="1" dirty="0" smtClean="0"/>
              <a:t> Splitting</a:t>
            </a:r>
            <a:r>
              <a:rPr lang="en-US" altLang="en-US" sz="2000" b="1" dirty="0"/>
              <a:t>:</a:t>
            </a:r>
            <a:r>
              <a:rPr lang="en-US" altLang="en-US" sz="2000" dirty="0"/>
              <a:t> It is a process of dividing a node into two or more sub-nodes.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lang="en-US" altLang="en-US" sz="2000" b="1" dirty="0" smtClean="0"/>
              <a:t> Decision </a:t>
            </a:r>
            <a:r>
              <a:rPr lang="en-US" altLang="en-US" sz="2000" b="1" dirty="0"/>
              <a:t>Node:</a:t>
            </a:r>
            <a:r>
              <a:rPr lang="en-US" altLang="en-US" sz="2000" dirty="0"/>
              <a:t> When a sub-node splits into further sub-nodes, then it is called decision node.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2000" b="1" dirty="0" smtClean="0"/>
              <a:t> Leaf</a:t>
            </a:r>
            <a:r>
              <a:rPr lang="en-US" altLang="en-US" sz="2000" b="1" dirty="0"/>
              <a:t>/ Terminal Node:</a:t>
            </a:r>
            <a:r>
              <a:rPr lang="en-US" altLang="en-US" sz="2000" dirty="0"/>
              <a:t> Nodes do not split is called Leaf or Terminal node.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2000" b="1" dirty="0" smtClean="0"/>
              <a:t> Pruning</a:t>
            </a:r>
            <a:r>
              <a:rPr lang="en-US" altLang="en-US" sz="2000" b="1" dirty="0"/>
              <a:t>:</a:t>
            </a:r>
            <a:r>
              <a:rPr lang="en-US" altLang="en-US" sz="2000" dirty="0"/>
              <a:t> When we remove sub-nodes of a decision node, this process is called pruning. You can say opposite process of splitting</a:t>
            </a:r>
            <a:r>
              <a:rPr lang="en-US" altLang="en-US" sz="2000" dirty="0" smtClean="0"/>
              <a:t>.</a:t>
            </a:r>
            <a:endParaRPr lang="en-US" alt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28" y="3100614"/>
            <a:ext cx="5979797" cy="32929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0571" y="3495267"/>
            <a:ext cx="5283200" cy="228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/>
              <a:t>6</a:t>
            </a:r>
            <a:r>
              <a:rPr lang="en-US" sz="2000" b="1" dirty="0"/>
              <a:t>. </a:t>
            </a:r>
            <a:r>
              <a:rPr lang="en-US" sz="2000" b="1" dirty="0"/>
              <a:t>Branch / Sub-Tree: </a:t>
            </a:r>
            <a:r>
              <a:rPr lang="en-US" sz="2000" dirty="0" smtClean="0"/>
              <a:t>A sub section of entire tree is called branch or sub-tree.</a:t>
            </a:r>
          </a:p>
          <a:p>
            <a:pPr>
              <a:lnSpc>
                <a:spcPct val="120000"/>
              </a:lnSpc>
            </a:pPr>
            <a:r>
              <a:rPr lang="en-US" sz="2000" b="1" dirty="0"/>
              <a:t>7. Parent and Child Node:</a:t>
            </a:r>
            <a:r>
              <a:rPr lang="en-US" sz="2000" dirty="0" smtClean="0"/>
              <a:t> A node, which is divided into sub-nodes is called parent node of sub-nodes where as sub-nodes are the child of parent node.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769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2424" y="390733"/>
            <a:ext cx="81849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654"/>
                </a:solidFill>
                <a:effectLst/>
              </a:rPr>
              <a:t>Regression </a:t>
            </a:r>
            <a:r>
              <a:rPr lang="en-US" sz="3200" b="1" smtClean="0">
                <a:solidFill>
                  <a:srgbClr val="002654"/>
                </a:solidFill>
                <a:effectLst/>
              </a:rPr>
              <a:t>Trees       vs       </a:t>
            </a:r>
            <a:r>
              <a:rPr lang="en-US" sz="3200" b="1" dirty="0" smtClean="0">
                <a:solidFill>
                  <a:srgbClr val="002654"/>
                </a:solidFill>
                <a:effectLst/>
              </a:rPr>
              <a:t>Classification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85825" y="1543550"/>
            <a:ext cx="2327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D</a:t>
            </a:r>
            <a:r>
              <a:rPr lang="en-US" sz="2000" b="1" i="0" dirty="0" smtClean="0">
                <a:effectLst/>
              </a:rPr>
              <a:t>ependent variable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8428995" y="1463645"/>
            <a:ext cx="1306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categorical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5578" t="22400" r="15096" b="18080"/>
          <a:stretch/>
        </p:blipFill>
        <p:spPr>
          <a:xfrm>
            <a:off x="310896" y="4114800"/>
            <a:ext cx="6163056" cy="22677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5825" y="2172804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Output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63262" y="1543550"/>
            <a:ext cx="13440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i="0" dirty="0" smtClean="0">
                <a:effectLst/>
              </a:rPr>
              <a:t>continuous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4619742" y="2153210"/>
            <a:ext cx="7761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mean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8679063" y="2172804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mode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85825" y="2908573"/>
            <a:ext cx="27928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Decision </a:t>
            </a:r>
            <a:r>
              <a:rPr lang="en-US" sz="2000" b="1" dirty="0"/>
              <a:t>criteria of splits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27524" y="2908573"/>
            <a:ext cx="24844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Information gain/ </a:t>
            </a:r>
            <a:r>
              <a:rPr lang="en-US" sz="2000" dirty="0"/>
              <a:t>Gini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14782" y="2984623"/>
            <a:ext cx="1241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mtClean="0"/>
              <a:t>MSE/MAE</a:t>
            </a:r>
            <a:endParaRPr lang="en-US" sz="2000" dirty="0"/>
          </a:p>
        </p:txBody>
      </p:sp>
      <p:pic>
        <p:nvPicPr>
          <p:cNvPr id="4097" name="Picture 1" descr="age14image138125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24" y="4134044"/>
            <a:ext cx="5099925" cy="201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93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" y="1433947"/>
            <a:ext cx="5824220" cy="463003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dirty="0"/>
              <a:t>Steps to Calculate Gini for a </a:t>
            </a:r>
            <a:r>
              <a:rPr lang="en-US" sz="2400" b="1" dirty="0" smtClean="0"/>
              <a:t>split:</a:t>
            </a: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Calculate Gini for sub-nodes, using formula sum of square of probability for success and failure (</a:t>
            </a:r>
            <a:r>
              <a:rPr lang="en-US" sz="2400" dirty="0" smtClean="0"/>
              <a:t>p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+q</a:t>
            </a:r>
            <a:r>
              <a:rPr lang="en-US" sz="2400" baseline="30000" dirty="0" smtClean="0"/>
              <a:t>2</a:t>
            </a:r>
            <a:r>
              <a:rPr lang="en-US" sz="2400" dirty="0"/>
              <a:t>).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Calculate Gini for split using weighted Gini score of each </a:t>
            </a:r>
            <a:r>
              <a:rPr lang="en-US" sz="2400" dirty="0" smtClean="0"/>
              <a:t>node </a:t>
            </a:r>
            <a:r>
              <a:rPr lang="en-US" sz="2400" dirty="0"/>
              <a:t>of that </a:t>
            </a:r>
            <a:r>
              <a:rPr lang="en-US" sz="2400" dirty="0" smtClean="0"/>
              <a:t>split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Gini Impurity = 1-Weighted Gini</a:t>
            </a:r>
          </a:p>
          <a:p>
            <a:pPr>
              <a:lnSpc>
                <a:spcPct val="120000"/>
              </a:lnSpc>
            </a:pPr>
            <a:endParaRPr lang="en-US" sz="2400" b="1" dirty="0" smtClean="0"/>
          </a:p>
          <a:p>
            <a:pPr>
              <a:lnSpc>
                <a:spcPct val="120000"/>
              </a:lnSpc>
            </a:pP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838200" y="519422"/>
            <a:ext cx="3284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654"/>
                </a:solidFill>
              </a:rPr>
              <a:t>Gini/Gini Impurity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163" r="47066"/>
          <a:stretch/>
        </p:blipFill>
        <p:spPr>
          <a:xfrm>
            <a:off x="6497828" y="1642745"/>
            <a:ext cx="5499100" cy="3615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315" t="-736" r="8643" b="19113"/>
          <a:stretch/>
        </p:blipFill>
        <p:spPr>
          <a:xfrm>
            <a:off x="1006272" y="5225716"/>
            <a:ext cx="318097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64" y="1551305"/>
            <a:ext cx="10408920" cy="881001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Entropy</a:t>
            </a:r>
            <a:r>
              <a:rPr lang="en-US" sz="2400" b="1" dirty="0"/>
              <a:t> </a:t>
            </a:r>
            <a:r>
              <a:rPr lang="en-US" sz="2400" dirty="0"/>
              <a:t>is the </a:t>
            </a:r>
            <a:r>
              <a:rPr lang="en-US" sz="2400" dirty="0" smtClean="0"/>
              <a:t>measures of</a:t>
            </a:r>
            <a:r>
              <a:rPr lang="en-US" sz="2400" dirty="0"/>
              <a:t> </a:t>
            </a:r>
            <a:r>
              <a:rPr lang="en-US" sz="2400" b="1" dirty="0"/>
              <a:t>impurity</a:t>
            </a:r>
            <a:r>
              <a:rPr lang="en-US" sz="2400" dirty="0"/>
              <a:t>, </a:t>
            </a:r>
            <a:r>
              <a:rPr lang="en-US" sz="2400" b="1" dirty="0"/>
              <a:t>disorder </a:t>
            </a:r>
            <a:r>
              <a:rPr lang="en-US" sz="2400" dirty="0"/>
              <a:t>or </a:t>
            </a:r>
            <a:r>
              <a:rPr lang="en-US" sz="2400" b="1" dirty="0"/>
              <a:t>uncertainty </a:t>
            </a:r>
            <a:r>
              <a:rPr lang="en-US" sz="2400" dirty="0"/>
              <a:t>in a bunch of examples.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519422"/>
            <a:ext cx="460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mtClean="0">
                <a:solidFill>
                  <a:srgbClr val="002654"/>
                </a:solidFill>
              </a:rPr>
              <a:t>Information Gain/Entropy</a:t>
            </a:r>
            <a:endParaRPr lang="en-US" sz="3200" b="1" dirty="0" smtClean="0">
              <a:solidFill>
                <a:srgbClr val="00265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408" r="42700" b="71770"/>
          <a:stretch/>
        </p:blipFill>
        <p:spPr>
          <a:xfrm>
            <a:off x="3179064" y="2424712"/>
            <a:ext cx="4209288" cy="6721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5864" y="3528190"/>
            <a:ext cx="9951720" cy="1089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b="1" dirty="0" smtClean="0"/>
              <a:t>Information </a:t>
            </a:r>
            <a:r>
              <a:rPr lang="en-US" sz="2400" b="1" dirty="0"/>
              <a:t>gain (IG) </a:t>
            </a:r>
            <a:r>
              <a:rPr lang="en-US" sz="2400" dirty="0"/>
              <a:t>measures how much “information” a feature gives us about the class.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101" t="21017" r="7299" b="28906"/>
          <a:stretch/>
        </p:blipFill>
        <p:spPr>
          <a:xfrm>
            <a:off x="838200" y="4591834"/>
            <a:ext cx="9997305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4583" t="71759" r="6563" b="6200"/>
          <a:stretch/>
        </p:blipFill>
        <p:spPr>
          <a:xfrm>
            <a:off x="7645401" y="2639675"/>
            <a:ext cx="262362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163" r="47066"/>
          <a:stretch/>
        </p:blipFill>
        <p:spPr>
          <a:xfrm>
            <a:off x="6692900" y="1610847"/>
            <a:ext cx="5499100" cy="361505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3608" y="1642744"/>
            <a:ext cx="5824220" cy="463003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Steps to Calculate </a:t>
            </a:r>
            <a:r>
              <a:rPr lang="en-US" b="1" dirty="0" smtClean="0"/>
              <a:t>IG for </a:t>
            </a:r>
            <a:r>
              <a:rPr lang="en-US" b="1" dirty="0"/>
              <a:t>a </a:t>
            </a:r>
            <a:r>
              <a:rPr lang="en-US" b="1" dirty="0" smtClean="0"/>
              <a:t>split: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Calculate entropy of parent node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Calculate entropy of each individual node of split and calculate weighted average of all sub-nodes available in split.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IG = result </a:t>
            </a:r>
            <a:r>
              <a:rPr lang="en-US" dirty="0" smtClean="0"/>
              <a:t>of step </a:t>
            </a:r>
            <a:r>
              <a:rPr lang="en-US" dirty="0" smtClean="0"/>
              <a:t>1 </a:t>
            </a:r>
            <a:r>
              <a:rPr lang="mr-IN" dirty="0" smtClean="0"/>
              <a:t>–</a:t>
            </a:r>
            <a:r>
              <a:rPr lang="en-US" dirty="0" smtClean="0"/>
              <a:t> result of step 2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19422"/>
            <a:ext cx="460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654"/>
                </a:solidFill>
              </a:rPr>
              <a:t>Information Gain/Entropy</a:t>
            </a:r>
          </a:p>
        </p:txBody>
      </p:sp>
    </p:spTree>
    <p:extLst>
      <p:ext uri="{BB962C8B-B14F-4D97-AF65-F5344CB8AC3E}">
        <p14:creationId xmlns:p14="http://schemas.microsoft.com/office/powerpoint/2010/main" val="175332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age9image141267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58" y="1335024"/>
            <a:ext cx="9249394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ge7image13854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46" r="43856" b="17297"/>
          <a:stretch/>
        </p:blipFill>
        <p:spPr bwMode="auto">
          <a:xfrm>
            <a:off x="1408158" y="694944"/>
            <a:ext cx="5678128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age7image1385404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0" t="66406" r="14021" b="23828"/>
          <a:stretch/>
        </p:blipFill>
        <p:spPr bwMode="auto">
          <a:xfrm>
            <a:off x="8942832" y="3456432"/>
            <a:ext cx="219020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5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8697"/>
            <a:ext cx="9787128" cy="606679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mtClean="0"/>
              <a:t>1.Setting </a:t>
            </a:r>
            <a:r>
              <a:rPr lang="en-US" dirty="0"/>
              <a:t>constraints on </a:t>
            </a:r>
            <a:r>
              <a:rPr lang="en-US"/>
              <a:t>tree </a:t>
            </a:r>
            <a:r>
              <a:rPr lang="en-US" smtClean="0"/>
              <a:t>size                   2. </a:t>
            </a:r>
            <a:r>
              <a:rPr lang="en-US" dirty="0" smtClean="0"/>
              <a:t>Tree pruning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519422"/>
            <a:ext cx="23314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002654"/>
                </a:solidFill>
              </a:rPr>
              <a:t>Over-fitting 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5376"/>
            <a:ext cx="1091635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3976</TotalTime>
  <Words>886</Words>
  <Application>Microsoft Macintosh PowerPoint</Application>
  <PresentationFormat>Widescreen</PresentationFormat>
  <Paragraphs>157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Apple Braille</vt:lpstr>
      <vt:lpstr>Calibri</vt:lpstr>
      <vt:lpstr>Calibri Light</vt:lpstr>
      <vt:lpstr>CMR10</vt:lpstr>
      <vt:lpstr>CMSS10</vt:lpstr>
      <vt:lpstr>CMSSI10</vt:lpstr>
      <vt:lpstr>CMTI10</vt:lpstr>
      <vt:lpstr>Helvetica</vt:lpstr>
      <vt:lpstr>Mangal</vt:lpstr>
      <vt:lpstr>roboto</vt:lpstr>
      <vt:lpstr>Arial</vt:lpstr>
      <vt:lpstr>Office Theme</vt:lpstr>
      <vt:lpstr>Rita Insight July 11th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Xiang</dc:creator>
  <cp:lastModifiedBy>Zhang Xiang</cp:lastModifiedBy>
  <cp:revision>53</cp:revision>
  <dcterms:created xsi:type="dcterms:W3CDTF">2019-07-09T05:11:40Z</dcterms:created>
  <dcterms:modified xsi:type="dcterms:W3CDTF">2019-07-11T23:28:12Z</dcterms:modified>
</cp:coreProperties>
</file>